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234555043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234555043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2345550439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22345550439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2345550439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22345550439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2345550439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22345550439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2345550439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22345550439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drive.google.com/file/d/1Mmbgzy4VexV9B9awfZt4JNYMVKkFpqQd/view?usp=share_link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SCUOLECCE IN STE@M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1763700" y="2846125"/>
            <a:ext cx="5436300" cy="171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RETEDI SCUOLE: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I.C. ANDRANO CAPOFILA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I.C. TAURISANO POLO 1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I.C. MONTERONI “BODINI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I.C. SALVE MORCIANO PATU’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2439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SCUOLECCE IN STE@M</a:t>
            </a:r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816600"/>
            <a:ext cx="8520600" cy="128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it" sz="2448">
                <a:solidFill>
                  <a:schemeClr val="dk1"/>
                </a:solidFill>
              </a:rPr>
              <a:t>Finanziamento per la realizzazione di un progetto del costo complessivo di: €9983,69</a:t>
            </a:r>
            <a:endParaRPr sz="1500"/>
          </a:p>
        </p:txBody>
      </p:sp>
      <p:pic>
        <p:nvPicPr>
          <p:cNvPr id="62" name="Google Shape;62;p14"/>
          <p:cNvPicPr preferRelativeResize="0"/>
          <p:nvPr/>
        </p:nvPicPr>
        <p:blipFill rotWithShape="1">
          <a:blip r:embed="rId3">
            <a:alphaModFix/>
          </a:blip>
          <a:srcRect b="27927" l="0" r="0" t="0"/>
          <a:stretch/>
        </p:blipFill>
        <p:spPr>
          <a:xfrm>
            <a:off x="152400" y="1656000"/>
            <a:ext cx="8047252" cy="3263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type="title"/>
          </p:nvPr>
        </p:nvSpPr>
        <p:spPr>
          <a:xfrm>
            <a:off x="311700" y="2439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SCUOLECCE IN STE@M</a:t>
            </a:r>
            <a:endParaRPr/>
          </a:p>
        </p:txBody>
      </p:sp>
      <p:sp>
        <p:nvSpPr>
          <p:cNvPr id="68" name="Google Shape;68;p15"/>
          <p:cNvSpPr txBox="1"/>
          <p:nvPr>
            <p:ph idx="1" type="body"/>
          </p:nvPr>
        </p:nvSpPr>
        <p:spPr>
          <a:xfrm>
            <a:off x="311700" y="816600"/>
            <a:ext cx="8520600" cy="341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1018"/>
              <a:buNone/>
            </a:pPr>
            <a:r>
              <a:rPr lang="it" sz="1817">
                <a:solidFill>
                  <a:schemeClr val="dk1"/>
                </a:solidFill>
              </a:rPr>
              <a:t>L’Istituto Comprensivo di Andrano presenta il piano finanziario e propone di suddividere il progetto in 4 macromoduli: 2 relativi alla rilevazione con droni o con strumenti fotografici, e 2 per la rilevazione con strumenti fotografici e ricostruzione di solidi 3D. I Dirigenti sono concordi con tale suddivisione. In merito a questa decisione il Dirigente De Luca comunica che le quote formative verranno suddivise tra le varie scuole in modo equo per poter avvisare le attività, e che il piano finanziario di ogni singola scuola potrà essere rivisto sulla base delle effettive esigenze organizzative. I due moduli con rilevazione con i droni saranno per le scuole che hanno la possibilità di poter raggiungere le marine usufruendo dei mezzi comunali (Andrano e Salve).</a:t>
            </a:r>
            <a:endParaRPr b="1" sz="3064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>
            <p:ph type="title"/>
          </p:nvPr>
        </p:nvSpPr>
        <p:spPr>
          <a:xfrm>
            <a:off x="311700" y="2439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SCUOLECCE IN STE@M</a:t>
            </a:r>
            <a:endParaRPr/>
          </a:p>
        </p:txBody>
      </p:sp>
      <p:sp>
        <p:nvSpPr>
          <p:cNvPr id="74" name="Google Shape;74;p16"/>
          <p:cNvSpPr txBox="1"/>
          <p:nvPr>
            <p:ph idx="1" type="body"/>
          </p:nvPr>
        </p:nvSpPr>
        <p:spPr>
          <a:xfrm>
            <a:off x="311700" y="816600"/>
            <a:ext cx="8520600" cy="341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1018"/>
              <a:buNone/>
            </a:pPr>
            <a:r>
              <a:rPr lang="it" sz="1817">
                <a:solidFill>
                  <a:schemeClr val="dk1"/>
                </a:solidFill>
              </a:rPr>
              <a:t>I Dirigenti Scolastici concordano sulla possibilità di coinvolgere solo i ragazzi delle classi I e II delle rispettive scuole secondarie di I grado, in quanto considerato il numero esiguo di ore e la difficoltà di realizzare gruppi misti tra scuola Primaria e scuola Secondaria, non si avrebbe la possibilità di completare il progetto raggiungendo l’obiettivo previsto dall’avviso, ovvero quello di individuare studenti con competenze STEM inespresse considerando anche le STEM come disciplina a favore della parità di genere.</a:t>
            </a:r>
            <a:endParaRPr b="1" sz="3064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>
            <p:ph type="title"/>
          </p:nvPr>
        </p:nvSpPr>
        <p:spPr>
          <a:xfrm>
            <a:off x="311700" y="2439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SCUOLECCE IN STE@M</a:t>
            </a:r>
            <a:endParaRPr/>
          </a:p>
        </p:txBody>
      </p:sp>
      <p:sp>
        <p:nvSpPr>
          <p:cNvPr id="80" name="Google Shape;80;p17"/>
          <p:cNvSpPr txBox="1"/>
          <p:nvPr>
            <p:ph idx="1" type="body"/>
          </p:nvPr>
        </p:nvSpPr>
        <p:spPr>
          <a:xfrm>
            <a:off x="311700" y="816600"/>
            <a:ext cx="8520600" cy="341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018"/>
              <a:buNone/>
            </a:pPr>
            <a:r>
              <a:rPr lang="it" sz="1817">
                <a:solidFill>
                  <a:schemeClr val="dk1"/>
                </a:solidFill>
              </a:rPr>
              <a:t>DOCUMENTI:</a:t>
            </a:r>
            <a:endParaRPr sz="1817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1018"/>
              <a:buNone/>
            </a:pPr>
            <a:r>
              <a:rPr lang="it" sz="1817" u="sng">
                <a:solidFill>
                  <a:schemeClr val="hlink"/>
                </a:solidFill>
                <a:hlinkClick r:id="rId3"/>
              </a:rPr>
              <a:t>UNISALENTO</a:t>
            </a:r>
            <a:endParaRPr sz="1817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/>
          <p:nvPr>
            <p:ph type="title"/>
          </p:nvPr>
        </p:nvSpPr>
        <p:spPr>
          <a:xfrm>
            <a:off x="311700" y="2439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SCUOLECCE IN STE@M</a:t>
            </a:r>
            <a:endParaRPr/>
          </a:p>
        </p:txBody>
      </p:sp>
      <p:sp>
        <p:nvSpPr>
          <p:cNvPr id="86" name="Google Shape;86;p18"/>
          <p:cNvSpPr txBox="1"/>
          <p:nvPr>
            <p:ph idx="1" type="body"/>
          </p:nvPr>
        </p:nvSpPr>
        <p:spPr>
          <a:xfrm>
            <a:off x="311700" y="816600"/>
            <a:ext cx="8520600" cy="341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018"/>
              <a:buNone/>
            </a:pPr>
            <a:r>
              <a:rPr lang="it" sz="1817">
                <a:solidFill>
                  <a:schemeClr val="dk1"/>
                </a:solidFill>
              </a:rPr>
              <a:t>STUDENTI CON COMPETENZE STEM INESPRESSE</a:t>
            </a:r>
            <a:endParaRPr sz="1817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018"/>
              <a:buNone/>
            </a:pPr>
            <a:r>
              <a:rPr lang="it" sz="1817">
                <a:solidFill>
                  <a:schemeClr val="dk1"/>
                </a:solidFill>
              </a:rPr>
              <a:t>CRITERI:</a:t>
            </a:r>
            <a:endParaRPr sz="1817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1018"/>
              <a:buNone/>
            </a:pPr>
            <a:r>
              <a:t/>
            </a:r>
            <a:endParaRPr sz="1817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